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1"/>
  </p:notesMasterIdLst>
  <p:sldIdLst>
    <p:sldId id="256" r:id="rId2"/>
    <p:sldId id="299" r:id="rId3"/>
    <p:sldId id="301" r:id="rId4"/>
    <p:sldId id="350" r:id="rId5"/>
    <p:sldId id="363" r:id="rId6"/>
    <p:sldId id="329" r:id="rId7"/>
    <p:sldId id="359" r:id="rId8"/>
    <p:sldId id="387" r:id="rId9"/>
    <p:sldId id="362" r:id="rId10"/>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08"/>
    <p:restoredTop sz="77143"/>
  </p:normalViewPr>
  <p:slideViewPr>
    <p:cSldViewPr snapToGrid="0">
      <p:cViewPr varScale="1">
        <p:scale>
          <a:sx n="130" d="100"/>
          <a:sy n="130" d="100"/>
        </p:scale>
        <p:origin x="720"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246" y="-26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07656" y="4459526"/>
            <a:ext cx="5972757" cy="4224814"/>
          </a:xfrm>
          <a:prstGeom prst="rect">
            <a:avLst/>
          </a:prstGeom>
        </p:spPr>
        <p:txBody>
          <a:bodyPr spcFirstLastPara="1" wrap="square" lIns="94213" tIns="94213" rIns="94213" bIns="94213" anchor="t" anchorCtr="0">
            <a:noAutofit/>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 script available in resource folder).  If this is not the first time briefly review the purpose of the Leadership Academy.</a:t>
            </a:r>
          </a:p>
          <a:p>
            <a:pPr marL="163592"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10248" y="4459526"/>
            <a:ext cx="5681980" cy="4686414"/>
          </a:xfrm>
        </p:spPr>
        <p:txBody>
          <a:bodyPr/>
          <a:lstStyle/>
          <a:p>
            <a:pPr marL="163592" indent="0">
              <a:buNone/>
            </a:pPr>
            <a:r>
              <a:rPr lang="en-US" sz="1200" dirty="0">
                <a:latin typeface="Times New Roman" panose="02020603050405020304" pitchFamily="18" charset="0"/>
                <a:cs typeface="Times New Roman" panose="02020603050405020304" pitchFamily="18" charset="0"/>
              </a:rPr>
              <a:t>Script: Tier I, II, III</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Facilitator:</a:t>
            </a:r>
          </a:p>
          <a:p>
            <a:pPr marL="163592" indent="0">
              <a:buNone/>
            </a:pPr>
            <a:r>
              <a:rPr lang="en-US" sz="1200" dirty="0">
                <a:latin typeface="Times New Roman" panose="02020603050405020304" pitchFamily="18" charset="0"/>
                <a:cs typeface="Times New Roman" panose="02020603050405020304" pitchFamily="18" charset="0"/>
              </a:rPr>
              <a:t>There are 11 philosophical statements that serve as the foundation of Clovis Unified. Today’s philosophy is Ride for the Brand. There are 4 values that reflect this philosophy. Each value will be discussed during our time together. Facilitator may read, popcorn read, or ask a participant to read the screen</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“W</a:t>
            </a:r>
            <a:r>
              <a:rPr lang="en-US" sz="1200" i="1" dirty="0">
                <a:latin typeface="Times New Roman" panose="02020603050405020304" pitchFamily="18" charset="0"/>
                <a:cs typeface="Times New Roman" panose="02020603050405020304" pitchFamily="18" charset="0"/>
              </a:rPr>
              <a:t>e all win together, or we lose together</a:t>
            </a:r>
            <a:r>
              <a:rPr lang="en-US" sz="1200" dirty="0">
                <a:latin typeface="Times New Roman" panose="02020603050405020304" pitchFamily="18" charset="0"/>
                <a:cs typeface="Times New Roman" panose="02020603050405020304" pitchFamily="18" charset="0"/>
              </a:rPr>
              <a:t>” is a value statement we attribute to Doc Buchanan. The other three values are based on the collaborative effort of employees and reviewed annually as part of our strategic plan.</a:t>
            </a:r>
          </a:p>
          <a:p>
            <a:pPr marL="471145" indent="-307553"/>
            <a:r>
              <a:rPr lang="en-US" sz="1200" dirty="0">
                <a:latin typeface="Times New Roman" panose="02020603050405020304" pitchFamily="18" charset="0"/>
                <a:cs typeface="Times New Roman" panose="02020603050405020304" pitchFamily="18" charset="0"/>
              </a:rPr>
              <a:t>CUSD leaders view themselves as part of a larger team.</a:t>
            </a:r>
          </a:p>
          <a:p>
            <a:pPr marL="471145" indent="-307553"/>
            <a:r>
              <a:rPr lang="en-US" sz="1200" dirty="0">
                <a:latin typeface="Times New Roman" panose="02020603050405020304" pitchFamily="18" charset="0"/>
                <a:cs typeface="Times New Roman" panose="02020603050405020304" pitchFamily="18" charset="0"/>
              </a:rPr>
              <a:t>Leaders are willing and eager to fulfill the leadership needs of the District.</a:t>
            </a:r>
          </a:p>
          <a:p>
            <a:pPr marL="471145" indent="-307553"/>
            <a:r>
              <a:rPr lang="en-US" sz="1200" dirty="0">
                <a:latin typeface="Times New Roman" panose="02020603050405020304" pitchFamily="18" charset="0"/>
                <a:cs typeface="Times New Roman" panose="02020603050405020304" pitchFamily="18" charset="0"/>
              </a:rPr>
              <a:t>There is value in serving through the established leadership pathways of the District.</a:t>
            </a:r>
          </a:p>
          <a:p>
            <a:pPr marL="163592" indent="0">
              <a:buNone/>
            </a:pPr>
            <a:r>
              <a:rPr lang="en-US" sz="1200" dirty="0">
                <a:latin typeface="Times New Roman" panose="02020603050405020304" pitchFamily="18" charset="0"/>
                <a:cs typeface="Times New Roman" panose="02020603050405020304" pitchFamily="18" charset="0"/>
              </a:rPr>
              <a:t>Ask participants to turn to a neighbor and share </a:t>
            </a:r>
            <a:r>
              <a:rPr lang="en-US" sz="1200" b="1" dirty="0">
                <a:latin typeface="Times New Roman" panose="02020603050405020304" pitchFamily="18" charset="0"/>
                <a:cs typeface="Times New Roman" panose="02020603050405020304" pitchFamily="18" charset="0"/>
              </a:rPr>
              <a:t>one value </a:t>
            </a:r>
            <a:r>
              <a:rPr lang="en-US" sz="1200" dirty="0">
                <a:latin typeface="Times New Roman" panose="02020603050405020304" pitchFamily="18" charset="0"/>
                <a:cs typeface="Times New Roman" panose="02020603050405020304" pitchFamily="18" charset="0"/>
              </a:rPr>
              <a:t>that resonates with them and explain why. Facilitator models, sharing their choice and explaining why.</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As pairs finish their conversations ask for volunteers to share the value they selected and explain why.</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As you read each value ask for a show of hands as to who selected it (just a point of interest). Facilitator can comment on which value was selected most often.</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386011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sz="1200" dirty="0">
                <a:latin typeface="Times New Roman" panose="02020603050405020304" pitchFamily="18" charset="0"/>
                <a:cs typeface="Times New Roman" panose="02020603050405020304" pitchFamily="18" charset="0"/>
              </a:rPr>
              <a:t>Script: Tier I, II, III</a:t>
            </a:r>
          </a:p>
          <a:p>
            <a:pPr marL="163592" indent="0">
              <a:buNone/>
            </a:pPr>
            <a:r>
              <a:rPr lang="en-US" sz="1200" dirty="0">
                <a:latin typeface="Times New Roman" panose="02020603050405020304" pitchFamily="18" charset="0"/>
                <a:cs typeface="Times New Roman" panose="02020603050405020304" pitchFamily="18" charset="0"/>
              </a:rPr>
              <a:t>Facilitator:</a:t>
            </a:r>
          </a:p>
          <a:p>
            <a:pPr marL="163592" indent="0">
              <a:buNone/>
            </a:pPr>
            <a:r>
              <a:rPr lang="en-US" sz="1200" dirty="0">
                <a:latin typeface="Times New Roman" panose="02020603050405020304" pitchFamily="18" charset="0"/>
                <a:cs typeface="Times New Roman" panose="02020603050405020304" pitchFamily="18" charset="0"/>
              </a:rPr>
              <a:t>Today we are going to spend some time examining what riding for the brand means to us as individuals. Please read this definition of “Ride for the Brand</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while I read it aloud. Let’s look at it a little more deeply.</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Turn to a neighbor and discuss the following:</a:t>
            </a:r>
          </a:p>
          <a:p>
            <a:pPr marL="163592" indent="0">
              <a:buNone/>
            </a:pPr>
            <a:r>
              <a:rPr lang="en-US" sz="1200" dirty="0">
                <a:latin typeface="Times New Roman" panose="02020603050405020304" pitchFamily="18" charset="0"/>
                <a:cs typeface="Times New Roman" panose="02020603050405020304" pitchFamily="18" charset="0"/>
              </a:rPr>
              <a:t>101 – Notice the first set of bold words </a:t>
            </a:r>
            <a:r>
              <a:rPr lang="en-US" sz="1200" b="1" dirty="0">
                <a:latin typeface="Times New Roman" panose="02020603050405020304" pitchFamily="18" charset="0"/>
                <a:cs typeface="Times New Roman" panose="02020603050405020304" pitchFamily="18" charset="0"/>
              </a:rPr>
              <a:t>act on behalf of. </a:t>
            </a:r>
            <a:r>
              <a:rPr lang="en-US" sz="1200" dirty="0">
                <a:latin typeface="Times New Roman" panose="02020603050405020304" pitchFamily="18" charset="0"/>
                <a:cs typeface="Times New Roman" panose="02020603050405020304" pitchFamily="18" charset="0"/>
              </a:rPr>
              <a:t>As an employee of CUSD who do you act on behalf of? Explain your thinking and /or provide examples. You may have more than one answer. (Possible answers CUSD, children, supervisor.)  </a:t>
            </a:r>
          </a:p>
          <a:p>
            <a:pPr marL="163592" indent="0">
              <a:buNone/>
            </a:pPr>
            <a:r>
              <a:rPr lang="en-US" sz="1200" dirty="0">
                <a:latin typeface="Times New Roman" panose="02020603050405020304" pitchFamily="18" charset="0"/>
                <a:cs typeface="Times New Roman" panose="02020603050405020304" pitchFamily="18" charset="0"/>
              </a:rPr>
              <a:t>201 – Notice the definition of </a:t>
            </a:r>
            <a:r>
              <a:rPr lang="en-US" sz="1200" b="1" dirty="0">
                <a:latin typeface="Times New Roman" panose="02020603050405020304" pitchFamily="18" charset="0"/>
                <a:cs typeface="Times New Roman" panose="02020603050405020304" pitchFamily="18" charset="0"/>
              </a:rPr>
              <a:t>loyalty. </a:t>
            </a:r>
            <a:r>
              <a:rPr lang="en-US" sz="1200" dirty="0">
                <a:latin typeface="Times New Roman" panose="02020603050405020304" pitchFamily="18" charset="0"/>
                <a:cs typeface="Times New Roman" panose="02020603050405020304" pitchFamily="18" charset="0"/>
              </a:rPr>
              <a:t>This definition says loyalty is towards a group or organization. Can you be loyal to a person? How does loyalty to an individual impact loyalty to an organization or does it? Explain your answer.</a:t>
            </a:r>
          </a:p>
          <a:p>
            <a:pPr marL="163592" indent="0">
              <a:buNone/>
            </a:pPr>
            <a:r>
              <a:rPr lang="en-US" sz="1200" dirty="0">
                <a:latin typeface="Times New Roman" panose="02020603050405020304" pitchFamily="18" charset="0"/>
                <a:cs typeface="Times New Roman" panose="02020603050405020304" pitchFamily="18" charset="0"/>
              </a:rPr>
              <a:t>301 – If you are in this room, you are already a leader in our district. What does it mean to </a:t>
            </a:r>
            <a:r>
              <a:rPr lang="en-US" sz="1200" b="1" dirty="0">
                <a:latin typeface="Times New Roman" panose="02020603050405020304" pitchFamily="18" charset="0"/>
                <a:cs typeface="Times New Roman" panose="02020603050405020304" pitchFamily="18" charset="0"/>
              </a:rPr>
              <a:t>“suit up every time” </a:t>
            </a:r>
            <a:r>
              <a:rPr lang="en-US" sz="1200" dirty="0">
                <a:latin typeface="Times New Roman" panose="02020603050405020304" pitchFamily="18" charset="0"/>
                <a:cs typeface="Times New Roman" panose="02020603050405020304" pitchFamily="18" charset="0"/>
              </a:rPr>
              <a:t>in the context of being a Clovis Unified employee? Use examples to explain your answer.</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As pairs finish their conversations call on volunteers to share their thoughts/answers.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150074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sz="1100" dirty="0">
                <a:latin typeface="Times New Roman" panose="02020603050405020304" pitchFamily="18" charset="0"/>
                <a:cs typeface="Times New Roman" panose="02020603050405020304" pitchFamily="18" charset="0"/>
              </a:rPr>
              <a:t>Script: Tier I, II, III</a:t>
            </a:r>
          </a:p>
          <a:p>
            <a:pPr marL="163592" indent="0">
              <a:buNone/>
            </a:pPr>
            <a:r>
              <a:rPr lang="en-US" sz="1100" dirty="0">
                <a:latin typeface="Times New Roman" panose="02020603050405020304" pitchFamily="18" charset="0"/>
                <a:cs typeface="Times New Roman" panose="02020603050405020304" pitchFamily="18" charset="0"/>
              </a:rPr>
              <a:t>Facilitator:</a:t>
            </a:r>
          </a:p>
          <a:p>
            <a:pPr marL="163592" indent="0">
              <a:buNone/>
            </a:pPr>
            <a:r>
              <a:rPr lang="en-US" sz="1100" dirty="0">
                <a:latin typeface="Times New Roman" panose="02020603050405020304" pitchFamily="18" charset="0"/>
                <a:cs typeface="Times New Roman" panose="02020603050405020304" pitchFamily="18" charset="0"/>
              </a:rPr>
              <a:t>Ask participants to read this excerpt from </a:t>
            </a:r>
            <a:r>
              <a:rPr lang="en-US" sz="1100" i="1" dirty="0">
                <a:latin typeface="Times New Roman" panose="02020603050405020304" pitchFamily="18" charset="0"/>
                <a:cs typeface="Times New Roman" panose="02020603050405020304" pitchFamily="18" charset="0"/>
              </a:rPr>
              <a:t>The Cowboy Accountant</a:t>
            </a:r>
            <a:r>
              <a:rPr lang="en-US" sz="1100" dirty="0">
                <a:latin typeface="Times New Roman" panose="02020603050405020304" pitchFamily="18" charset="0"/>
                <a:cs typeface="Times New Roman" panose="02020603050405020304" pitchFamily="18" charset="0"/>
              </a:rPr>
              <a:t>. Let’s take a minute to look at the words in bold and how they might apply to Clovis Unified. There are three phrases in bold. Chose one that resonates with you. As I read that phrase raise your hand if that was the one you chose. Who chose…</a:t>
            </a:r>
          </a:p>
          <a:p>
            <a:pPr marL="163592" indent="0">
              <a:buNone/>
            </a:pPr>
            <a:r>
              <a:rPr lang="en-US" sz="1100" dirty="0">
                <a:latin typeface="Times New Roman" panose="02020603050405020304" pitchFamily="18" charset="0"/>
                <a:cs typeface="Times New Roman" panose="02020603050405020304" pitchFamily="18" charset="0"/>
              </a:rPr>
              <a:t>1. signed on to the mission, goals, and aims? Ask for a volunteer to explain why.</a:t>
            </a:r>
          </a:p>
          <a:p>
            <a:pPr marL="163592" indent="0">
              <a:buNone/>
            </a:pPr>
            <a:r>
              <a:rPr lang="en-US" sz="1100" dirty="0">
                <a:latin typeface="Times New Roman" panose="02020603050405020304" pitchFamily="18" charset="0"/>
                <a:cs typeface="Times New Roman" panose="02020603050405020304" pitchFamily="18" charset="0"/>
              </a:rPr>
              <a:t>2. committed and dedicated team player? Ask for a volunteer to explain why.</a:t>
            </a:r>
          </a:p>
          <a:p>
            <a:pPr marL="163592" indent="0">
              <a:buNone/>
            </a:pPr>
            <a:r>
              <a:rPr lang="en-US" sz="1100" dirty="0">
                <a:latin typeface="Times New Roman" panose="02020603050405020304" pitchFamily="18" charset="0"/>
                <a:cs typeface="Times New Roman" panose="02020603050405020304" pitchFamily="18" charset="0"/>
              </a:rPr>
              <a:t>3. protect the brand as though it were his own? Ask for a volunteer to explain why.</a:t>
            </a:r>
          </a:p>
          <a:p>
            <a:pPr marL="163592" indent="0">
              <a:buNone/>
            </a:pPr>
            <a:endParaRPr lang="en-US" sz="1100" dirty="0">
              <a:latin typeface="Times New Roman" panose="02020603050405020304" pitchFamily="18" charset="0"/>
              <a:cs typeface="Times New Roman" panose="02020603050405020304" pitchFamily="18" charset="0"/>
            </a:endParaRPr>
          </a:p>
          <a:p>
            <a:pPr marL="163592" indent="0">
              <a:buNone/>
            </a:pPr>
            <a:r>
              <a:rPr lang="en-US" sz="1100" dirty="0">
                <a:latin typeface="Times New Roman" panose="02020603050405020304" pitchFamily="18" charset="0"/>
                <a:cs typeface="Times New Roman" panose="02020603050405020304" pitchFamily="18" charset="0"/>
              </a:rPr>
              <a:t>Discussion Points:</a:t>
            </a:r>
          </a:p>
          <a:p>
            <a:pPr marL="163592" indent="0">
              <a:buNone/>
            </a:pPr>
            <a:r>
              <a:rPr lang="en-US" sz="1100" dirty="0">
                <a:latin typeface="Times New Roman" panose="02020603050405020304" pitchFamily="18" charset="0"/>
                <a:cs typeface="Times New Roman" panose="02020603050405020304" pitchFamily="18" charset="0"/>
              </a:rPr>
              <a:t>In small job alike groups ask participants to discuss riding for the brand based on the article </a:t>
            </a:r>
            <a:r>
              <a:rPr lang="en-US" sz="1100" i="1" dirty="0">
                <a:latin typeface="Times New Roman" panose="02020603050405020304" pitchFamily="18" charset="0"/>
                <a:cs typeface="Times New Roman" panose="02020603050405020304" pitchFamily="18" charset="0"/>
              </a:rPr>
              <a:t>What it Means to Ride for the Brand. </a:t>
            </a:r>
            <a:r>
              <a:rPr lang="en-US" sz="1100" dirty="0">
                <a:latin typeface="Times New Roman" panose="02020603050405020304" pitchFamily="18" charset="0"/>
                <a:cs typeface="Times New Roman" panose="02020603050405020304" pitchFamily="18" charset="0"/>
              </a:rPr>
              <a:t> Then discuss one or more of the following questions. </a:t>
            </a:r>
          </a:p>
          <a:p>
            <a:pPr marL="163592" indent="0">
              <a:buNone/>
            </a:pPr>
            <a:r>
              <a:rPr lang="en-US" sz="1100" dirty="0">
                <a:latin typeface="Times New Roman" panose="02020603050405020304" pitchFamily="18" charset="0"/>
                <a:cs typeface="Times New Roman" panose="02020603050405020304" pitchFamily="18" charset="0"/>
              </a:rPr>
              <a:t>101 – Discuss the phrase </a:t>
            </a:r>
            <a:r>
              <a:rPr lang="en-US" sz="1100" b="1" dirty="0">
                <a:latin typeface="Times New Roman" panose="02020603050405020304" pitchFamily="18" charset="0"/>
                <a:cs typeface="Times New Roman" panose="02020603050405020304" pitchFamily="18" charset="0"/>
              </a:rPr>
              <a:t>signed on to the mission, goals, and aims</a:t>
            </a:r>
            <a:r>
              <a:rPr lang="en-US" sz="1100" dirty="0">
                <a:latin typeface="Times New Roman" panose="02020603050405020304" pitchFamily="18" charset="0"/>
                <a:cs typeface="Times New Roman" panose="02020603050405020304" pitchFamily="18" charset="0"/>
              </a:rPr>
              <a:t>. In a sentence define the mission of CUSD. Identify one or more goals and discuss why they are important to the success of CUSD. Identify one aim from the strategic plan that resonates with your site or department.</a:t>
            </a:r>
          </a:p>
          <a:p>
            <a:pPr marL="163592" indent="0">
              <a:buNone/>
            </a:pPr>
            <a:r>
              <a:rPr lang="en-US" sz="1100" dirty="0">
                <a:latin typeface="Times New Roman" panose="02020603050405020304" pitchFamily="18" charset="0"/>
                <a:cs typeface="Times New Roman" panose="02020603050405020304" pitchFamily="18" charset="0"/>
              </a:rPr>
              <a:t>201 – Discuss the phrase </a:t>
            </a:r>
            <a:r>
              <a:rPr lang="en-US" sz="1100" b="1" dirty="0">
                <a:latin typeface="Times New Roman" panose="02020603050405020304" pitchFamily="18" charset="0"/>
                <a:cs typeface="Times New Roman" panose="02020603050405020304" pitchFamily="18" charset="0"/>
              </a:rPr>
              <a:t>“he was a dedicated team player”. </a:t>
            </a:r>
            <a:r>
              <a:rPr lang="en-US" sz="1100" dirty="0">
                <a:latin typeface="Times New Roman" panose="02020603050405020304" pitchFamily="18" charset="0"/>
                <a:cs typeface="Times New Roman" panose="02020603050405020304" pitchFamily="18" charset="0"/>
              </a:rPr>
              <a:t>How do employees display their dedication to the philosophy of riding for the brand?</a:t>
            </a:r>
          </a:p>
          <a:p>
            <a:pPr marL="163592" indent="0">
              <a:buNone/>
            </a:pPr>
            <a:r>
              <a:rPr lang="en-US" sz="1100" dirty="0">
                <a:latin typeface="Times New Roman" panose="02020603050405020304" pitchFamily="18" charset="0"/>
                <a:cs typeface="Times New Roman" panose="02020603050405020304" pitchFamily="18" charset="0"/>
              </a:rPr>
              <a:t>301 – Discuss </a:t>
            </a:r>
            <a:r>
              <a:rPr lang="en-US" sz="1100" b="1" dirty="0">
                <a:latin typeface="Times New Roman" panose="02020603050405020304" pitchFamily="18" charset="0"/>
                <a:cs typeface="Times New Roman" panose="02020603050405020304" pitchFamily="18" charset="0"/>
              </a:rPr>
              <a:t>“protect the brand as though it were his own” </a:t>
            </a:r>
            <a:r>
              <a:rPr lang="en-US" sz="1100" dirty="0">
                <a:latin typeface="Times New Roman" panose="02020603050405020304" pitchFamily="18" charset="0"/>
                <a:cs typeface="Times New Roman" panose="02020603050405020304" pitchFamily="18" charset="0"/>
              </a:rPr>
              <a:t>Who do you protect in CUSD? Explain your answer.</a:t>
            </a:r>
          </a:p>
          <a:p>
            <a:pPr marL="163592" indent="0">
              <a:buNone/>
            </a:pPr>
            <a:r>
              <a:rPr lang="en-US" sz="1100" dirty="0">
                <a:latin typeface="Times New Roman" panose="02020603050405020304" pitchFamily="18" charset="0"/>
                <a:cs typeface="Times New Roman" panose="02020603050405020304" pitchFamily="18" charset="0"/>
              </a:rPr>
              <a:t>After everyone is done ask each group to share one of their answers.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426075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sz="1100" dirty="0">
                <a:latin typeface="Times New Roman" panose="02020603050405020304" pitchFamily="18" charset="0"/>
                <a:cs typeface="Times New Roman" panose="02020603050405020304" pitchFamily="18" charset="0"/>
              </a:rPr>
              <a:t>Script for Tier I, II, or III</a:t>
            </a:r>
          </a:p>
          <a:p>
            <a:pPr marL="163592" indent="0">
              <a:buNone/>
            </a:pPr>
            <a:r>
              <a:rPr lang="en-US" sz="1100" dirty="0">
                <a:latin typeface="Times New Roman" panose="02020603050405020304" pitchFamily="18" charset="0"/>
                <a:cs typeface="Times New Roman" panose="02020603050405020304" pitchFamily="18" charset="0"/>
              </a:rPr>
              <a:t>Facilitator:</a:t>
            </a:r>
          </a:p>
          <a:p>
            <a:pPr marL="163592" indent="0">
              <a:buNone/>
            </a:pPr>
            <a:r>
              <a:rPr lang="en-US" sz="1100" dirty="0">
                <a:latin typeface="Times New Roman" panose="02020603050405020304" pitchFamily="18" charset="0"/>
                <a:cs typeface="Times New Roman" panose="02020603050405020304" pitchFamily="18" charset="0"/>
              </a:rPr>
              <a:t>In today’s video we are going to hear current and former leaders talk about various aspects of the philosophy ride for the brand. Please listen for the value statements that accompany this philosophy. You have a graphic organizer (available in resource folder) to record who discussed the value, what was said, and what resonated with you. You will use this information as we work throughout the day.</a:t>
            </a:r>
          </a:p>
          <a:p>
            <a:pPr marL="163592" indent="0">
              <a:buNone/>
            </a:pPr>
            <a:endParaRPr lang="en-US" sz="1100" dirty="0">
              <a:latin typeface="Times New Roman" panose="02020603050405020304" pitchFamily="18" charset="0"/>
              <a:cs typeface="Times New Roman" panose="02020603050405020304" pitchFamily="18" charset="0"/>
            </a:endParaRPr>
          </a:p>
          <a:p>
            <a:pPr marL="163592" indent="0">
              <a:buNone/>
            </a:pPr>
            <a:r>
              <a:rPr lang="en-US" sz="1100" dirty="0">
                <a:latin typeface="Times New Roman" panose="02020603050405020304" pitchFamily="18" charset="0"/>
                <a:cs typeface="Times New Roman" panose="02020603050405020304" pitchFamily="18" charset="0"/>
              </a:rPr>
              <a:t>Value Statements:</a:t>
            </a:r>
          </a:p>
          <a:p>
            <a:r>
              <a:rPr lang="en-US" sz="1100" dirty="0">
                <a:latin typeface="Times New Roman" panose="02020603050405020304" pitchFamily="18" charset="0"/>
                <a:cs typeface="Times New Roman" panose="02020603050405020304" pitchFamily="18" charset="0"/>
              </a:rPr>
              <a:t>“We all win together, or we all lose together.”</a:t>
            </a:r>
          </a:p>
          <a:p>
            <a:r>
              <a:rPr lang="en-US" sz="1100" dirty="0">
                <a:latin typeface="Times New Roman" panose="02020603050405020304" pitchFamily="18" charset="0"/>
                <a:cs typeface="Times New Roman" panose="02020603050405020304" pitchFamily="18" charset="0"/>
              </a:rPr>
              <a:t>CUSD leaders view themselves as part of a larger team.</a:t>
            </a:r>
          </a:p>
          <a:p>
            <a:r>
              <a:rPr lang="en-US" sz="1100" dirty="0">
                <a:latin typeface="Times New Roman" panose="02020603050405020304" pitchFamily="18" charset="0"/>
                <a:cs typeface="Times New Roman" panose="02020603050405020304" pitchFamily="18" charset="0"/>
              </a:rPr>
              <a:t>Leaders are willing and eager to fulfill the leadership needs of the District.</a:t>
            </a:r>
          </a:p>
          <a:p>
            <a:r>
              <a:rPr lang="en-US" sz="1100" dirty="0">
                <a:latin typeface="Times New Roman" panose="02020603050405020304" pitchFamily="18" charset="0"/>
                <a:cs typeface="Times New Roman" panose="02020603050405020304" pitchFamily="18" charset="0"/>
              </a:rPr>
              <a:t>There is value in serving through the established leadership pathways of the District.</a:t>
            </a:r>
          </a:p>
          <a:p>
            <a:pPr marL="0" indent="0">
              <a:buNone/>
            </a:pPr>
            <a:endParaRPr lang="en-US" sz="1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248665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Tiers I, II,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In the video you heard Dr. Fugman discuss riding for the brand (the graphic organizer provides a little information about Dr. Fugman. If you have a personal story – share it. He makes the point that we are all on the same team, the Clovis Unified team. You can hear the passion in his voice when he says it’s just that simple. If CUSD wins, we all win. If CUSD loses, then we all lose.</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Turn to a neighbor and discuss the following:</a:t>
            </a:r>
          </a:p>
          <a:p>
            <a:pPr marL="163592" indent="0">
              <a:buNone/>
            </a:pPr>
            <a:r>
              <a:rPr lang="en-US" dirty="0">
                <a:latin typeface="Times New Roman" panose="02020603050405020304" pitchFamily="18" charset="0"/>
                <a:cs typeface="Times New Roman" panose="02020603050405020304" pitchFamily="18" charset="0"/>
              </a:rPr>
              <a:t>101 –</a:t>
            </a:r>
            <a:r>
              <a:rPr lang="en-US" dirty="0">
                <a:effectLst/>
                <a:latin typeface="Times New Roman" panose="02020603050405020304" pitchFamily="18" charset="0"/>
                <a:cs typeface="Times New Roman" panose="02020603050405020304" pitchFamily="18" charset="0"/>
              </a:rPr>
              <a:t>What does it mean when we say, “you’re riding for the brand.” Share examples.</a:t>
            </a:r>
          </a:p>
          <a:p>
            <a:pPr marL="163592" indent="0">
              <a:buNone/>
            </a:pPr>
            <a:r>
              <a:rPr lang="en-US" dirty="0">
                <a:effectLst/>
                <a:latin typeface="Times New Roman" panose="02020603050405020304" pitchFamily="18" charset="0"/>
                <a:cs typeface="Times New Roman" panose="02020603050405020304" pitchFamily="18" charset="0"/>
              </a:rPr>
              <a:t>201 – What would be some examples of CUSD “winning” that impacts everyone? (An example would be passage of a bond measure to build new facilities).</a:t>
            </a:r>
          </a:p>
          <a:p>
            <a:pPr marL="163592" indent="0">
              <a:buNone/>
            </a:pPr>
            <a:r>
              <a:rPr lang="en-US" dirty="0">
                <a:effectLst/>
                <a:latin typeface="Times New Roman" panose="02020603050405020304" pitchFamily="18" charset="0"/>
                <a:cs typeface="Times New Roman" panose="02020603050405020304" pitchFamily="18" charset="0"/>
              </a:rPr>
              <a:t>301 – What are examples of CUSD “loosing” that impacts everyone or our branding. (An example would be loss of a bond election).</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After everyone has finished ask for volunteers to share their answers with the group.</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119260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8</a:t>
            </a:fld>
            <a:endParaRPr lang="en-US" dirty="0"/>
          </a:p>
        </p:txBody>
      </p:sp>
    </p:spTree>
    <p:extLst>
      <p:ext uri="{BB962C8B-B14F-4D97-AF65-F5344CB8AC3E}">
        <p14:creationId xmlns:p14="http://schemas.microsoft.com/office/powerpoint/2010/main" val="336815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homes.com/property/1620-gibson-ave-clovis-ca-93611/id-100012013697/"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s://cowboyaccountant.com/2018/06/13/ride-for-the-brand/#:~:text=In%20the%20old%20west%2C%20when,though%20it%20were%20his%20own."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ideo" Target="https://player.vimeo.com/video/879518292?h=50e0eb1f7c&amp;amp;app_id=122963"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t>Ride for the Brand</a:t>
            </a:r>
            <a:endParaRPr lang="en-US" sz="4000" dirty="0"/>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1248" y="-5851603"/>
            <a:ext cx="6281305" cy="4293483"/>
          </a:xfrm>
          <a:prstGeom prst="rect">
            <a:avLst/>
          </a:prstGeom>
        </p:spPr>
        <p:txBody>
          <a:bodyPr wrap="square">
            <a:spAutoFit/>
          </a:bodyPr>
          <a:lstStyle/>
          <a:p>
            <a:r>
              <a:rPr lang="en-US" sz="1050" dirty="0"/>
              <a:t>Doc’s Charge</a:t>
            </a:r>
          </a:p>
          <a:p>
            <a:endParaRPr lang="en-US" sz="1050" dirty="0"/>
          </a:p>
          <a:p>
            <a:r>
              <a:rPr lang="en-US" sz="1050" dirty="0"/>
              <a:t>	We believe in high standards in Clovis schools.  We believe competition is an ingredient of high standards and an important motivational tool.  We recognize three levels of competition.  First, we want you to make sure that all of our students learn to compete against themselves; that’s the toughest competition of all.  Second, we want you to encourage our students to compete in specialty areas to help them build on their strengths and overcome their weaknesses, because that’s the way they get jobs and that’s the way they have to perform in life.  Third, we want to you to teach our students to work in groups and to compete in groups because we think that students who can’t work in groups are going to have trouble in tomorrow’s world.</a:t>
            </a:r>
          </a:p>
          <a:p>
            <a:r>
              <a:rPr lang="en-US" sz="1050" dirty="0"/>
              <a:t>	Competition does not start with schooling.  Competition starts with little children just wanting to play – to catch or hit or kick a ball.  Eventually, they learn a few skills and all of a sudden one of them looks at the others and says hey, let’s keep score.  Now they’re interested in winning and losing, which is mostly what life’s all about.</a:t>
            </a:r>
          </a:p>
          <a:p>
            <a:r>
              <a:rPr lang="en-US" sz="1050" dirty="0"/>
              <a:t>	While you are working with our children in Clovis we want you to remember the heart of the Clovis program:  We want you to teach students to win with class and to lose with dignity.  But we also want you to teach them that there is a lot more to being a winner than the final game score.  We want you to teach them to root for their team to win, not for their other team to lose.  We want you to teach our kids what to do when they lose.  We want you to get them off their duffs and get them back in the fight.  Don’t you let them give up.  And if we can teach them not to be quitters by the time they finish the twelfth grade in the Clovis schools, they will probably make it through life.</a:t>
            </a:r>
          </a:p>
          <a:p>
            <a:r>
              <a:rPr lang="en-US" sz="1050" dirty="0"/>
              <a:t>	Our philosophy is very simple:  A fair break for every kid.  We believe the schools and the students belong to the people.  If our community wants their children to read, write, do arithmetic, sing, dance, play in the band, or compete in forensics – whatever our community wants, we are going to do – but we’re going to do it first class.</a:t>
            </a:r>
          </a:p>
          <a:p>
            <a:endParaRPr lang="en-US" sz="1050" dirty="0"/>
          </a:p>
        </p:txBody>
      </p:sp>
      <p:sp>
        <p:nvSpPr>
          <p:cNvPr id="2" name="Title 1">
            <a:extLst>
              <a:ext uri="{FF2B5EF4-FFF2-40B4-BE49-F238E27FC236}">
                <a16:creationId xmlns:a16="http://schemas.microsoft.com/office/drawing/2014/main" id="{79B74C75-0889-45BF-A807-9A2C7CFE6A06}"/>
              </a:ext>
            </a:extLst>
          </p:cNvPr>
          <p:cNvSpPr>
            <a:spLocks noGrp="1"/>
          </p:cNvSpPr>
          <p:nvPr>
            <p:ph type="title"/>
          </p:nvPr>
        </p:nvSpPr>
        <p:spPr/>
        <p:txBody>
          <a:bodyPr>
            <a:normAutofit fontScale="90000"/>
          </a:bodyPr>
          <a:lstStyle/>
          <a:p>
            <a:pPr algn="ctr"/>
            <a:r>
              <a:rPr lang="en-US" sz="3300" dirty="0"/>
              <a:t>Ride for the Brand</a:t>
            </a:r>
            <a:br>
              <a:rPr lang="en-US" sz="3300" dirty="0"/>
            </a:br>
            <a:r>
              <a:rPr lang="en-US" sz="3300" dirty="0"/>
              <a:t>Values</a:t>
            </a:r>
            <a:br>
              <a:rPr lang="en-US" sz="3300" dirty="0"/>
            </a:br>
            <a:endParaRPr lang="en-US" b="1" dirty="0"/>
          </a:p>
        </p:txBody>
      </p:sp>
      <p:sp>
        <p:nvSpPr>
          <p:cNvPr id="10" name="Content Placeholder 9"/>
          <p:cNvSpPr>
            <a:spLocks noGrp="1"/>
          </p:cNvSpPr>
          <p:nvPr>
            <p:ph idx="1"/>
          </p:nvPr>
        </p:nvSpPr>
        <p:spPr>
          <a:xfrm>
            <a:off x="306421" y="1044336"/>
            <a:ext cx="8531158" cy="4704711"/>
          </a:xfrm>
        </p:spPr>
        <p:txBody>
          <a:bodyPr>
            <a:normAutofit/>
          </a:bodyPr>
          <a:lstStyle/>
          <a:p>
            <a:pPr algn="ctr">
              <a:lnSpc>
                <a:spcPct val="107000"/>
              </a:lnSpc>
            </a:pPr>
            <a:r>
              <a:rPr lang="en-US" sz="2800" i="1" dirty="0">
                <a:latin typeface="+mj-lt"/>
                <a:ea typeface="Calibri" panose="020F0502020204030204" pitchFamily="34" charset="0"/>
                <a:cs typeface="Roboto-BlackItalic"/>
              </a:rPr>
              <a:t>“We all win together, or we all lose together.”                     </a:t>
            </a:r>
          </a:p>
          <a:p>
            <a:pPr algn="r">
              <a:lnSpc>
                <a:spcPct val="107000"/>
              </a:lnSpc>
            </a:pPr>
            <a:r>
              <a:rPr lang="en-US" sz="2000" dirty="0">
                <a:latin typeface="+mj-lt"/>
                <a:ea typeface="Calibri" panose="020F0502020204030204" pitchFamily="34" charset="0"/>
                <a:cs typeface="Roboto-BlackItalic"/>
              </a:rPr>
              <a:t>Doc</a:t>
            </a:r>
          </a:p>
          <a:p>
            <a:pPr algn="ctr">
              <a:lnSpc>
                <a:spcPct val="107000"/>
              </a:lnSpc>
            </a:pPr>
            <a:endParaRPr lang="en-US" dirty="0">
              <a:latin typeface="+mj-lt"/>
              <a:ea typeface="Calibri" panose="020F0502020204030204" pitchFamily="34" charset="0"/>
              <a:cs typeface="Times New Roman" panose="02020603050405020304" pitchFamily="18" charset="0"/>
            </a:endParaRPr>
          </a:p>
          <a:p>
            <a:pPr>
              <a:lnSpc>
                <a:spcPct val="107000"/>
              </a:lnSpc>
            </a:pPr>
            <a:r>
              <a:rPr lang="en-US" sz="2000" dirty="0">
                <a:ea typeface="Calibri" panose="020F0502020204030204" pitchFamily="34" charset="0"/>
                <a:cs typeface="Nunito-Regular"/>
              </a:rPr>
              <a:t>CUSD leaders view themselves as part of a larger team.</a:t>
            </a:r>
          </a:p>
          <a:p>
            <a:pPr>
              <a:lnSpc>
                <a:spcPct val="107000"/>
              </a:lnSpc>
            </a:pPr>
            <a:endParaRPr lang="en-US" sz="2000" dirty="0">
              <a:ea typeface="Calibri" panose="020F0502020204030204" pitchFamily="34" charset="0"/>
              <a:cs typeface="Times New Roman" panose="02020603050405020304" pitchFamily="18" charset="0"/>
            </a:endParaRPr>
          </a:p>
          <a:p>
            <a:pPr>
              <a:lnSpc>
                <a:spcPct val="107000"/>
              </a:lnSpc>
            </a:pPr>
            <a:r>
              <a:rPr lang="en-US" sz="2000" dirty="0">
                <a:ea typeface="Calibri" panose="020F0502020204030204" pitchFamily="34" charset="0"/>
                <a:cs typeface="Nunito-Regular"/>
              </a:rPr>
              <a:t>Leaders are willing and eager to fulfill the leadership needs of the District.</a:t>
            </a:r>
          </a:p>
          <a:p>
            <a:pPr>
              <a:lnSpc>
                <a:spcPct val="107000"/>
              </a:lnSpc>
            </a:pPr>
            <a:endParaRPr lang="en-US" sz="2000" dirty="0">
              <a:ea typeface="Calibri" panose="020F0502020204030204" pitchFamily="34" charset="0"/>
              <a:cs typeface="Times New Roman" panose="02020603050405020304" pitchFamily="18" charset="0"/>
            </a:endParaRPr>
          </a:p>
          <a:p>
            <a:pPr>
              <a:lnSpc>
                <a:spcPct val="107000"/>
              </a:lnSpc>
            </a:pPr>
            <a:r>
              <a:rPr lang="en-US" sz="2000" dirty="0">
                <a:ea typeface="Calibri" panose="020F0502020204030204" pitchFamily="34" charset="0"/>
                <a:cs typeface="Nunito-Regular"/>
              </a:rPr>
              <a:t>There is value in serving through the established leadership pathways of the District.</a:t>
            </a:r>
            <a:endParaRPr lang="en-US" sz="2000" dirty="0">
              <a:ea typeface="Calibri" panose="020F0502020204030204" pitchFamily="34" charset="0"/>
              <a:cs typeface="Times New Roman" panose="02020603050405020304" pitchFamily="18" charset="0"/>
            </a:endParaRPr>
          </a:p>
          <a:p>
            <a:pPr>
              <a:lnSpc>
                <a:spcPct val="107000"/>
              </a:lnSpc>
            </a:pPr>
            <a:br>
              <a:rPr lang="en-US" sz="1900" b="1" dirty="0">
                <a:hlinkClick r:id="rId3">
                  <a:extLst>
                    <a:ext uri="{A12FA001-AC4F-418D-AE19-62706E023703}">
                      <ahyp:hlinkClr xmlns:ahyp="http://schemas.microsoft.com/office/drawing/2018/hyperlinkcolor" val="tx"/>
                    </a:ext>
                  </a:extLst>
                </a:hlinkClick>
              </a:rPr>
            </a:br>
            <a:endParaRPr lang="en-US" sz="1900" dirty="0"/>
          </a:p>
        </p:txBody>
      </p:sp>
    </p:spTree>
    <p:extLst>
      <p:ext uri="{BB962C8B-B14F-4D97-AF65-F5344CB8AC3E}">
        <p14:creationId xmlns:p14="http://schemas.microsoft.com/office/powerpoint/2010/main" val="320972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628650" y="14287"/>
            <a:ext cx="7886700" cy="993775"/>
          </a:xfrm>
        </p:spPr>
        <p:txBody>
          <a:bodyPr>
            <a:normAutofit/>
          </a:bodyPr>
          <a:lstStyle/>
          <a:p>
            <a:br>
              <a:rPr lang="en-US" sz="2800" dirty="0"/>
            </a:br>
            <a:r>
              <a:rPr lang="en-US" sz="2800" dirty="0"/>
              <a:t>Ride for the Brand Defined</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400" dirty="0"/>
              <a:t>To </a:t>
            </a:r>
            <a:r>
              <a:rPr lang="en-US" sz="2400" b="1" dirty="0"/>
              <a:t>act on behalf of </a:t>
            </a:r>
            <a:r>
              <a:rPr lang="en-US" sz="2400" dirty="0"/>
              <a:t>and with </a:t>
            </a:r>
            <a:r>
              <a:rPr lang="en-US" sz="2400" b="1" dirty="0"/>
              <a:t>loyalty</a:t>
            </a:r>
            <a:r>
              <a:rPr lang="en-US" sz="2400" dirty="0"/>
              <a:t> toward some group or organization. Originally associated with cowboys.</a:t>
            </a:r>
          </a:p>
          <a:p>
            <a:pPr algn="r"/>
            <a:r>
              <a:rPr lang="en-US" sz="2000" i="1" dirty="0"/>
              <a:t>The Free Dictionary</a:t>
            </a:r>
          </a:p>
          <a:p>
            <a:endParaRPr lang="en-US" sz="2400" dirty="0"/>
          </a:p>
          <a:p>
            <a:pPr algn="ctr"/>
            <a:endParaRPr lang="en-US" sz="2400" i="1" dirty="0"/>
          </a:p>
          <a:p>
            <a:pPr algn="ctr"/>
            <a:r>
              <a:rPr lang="en-US" sz="2400" i="1" dirty="0"/>
              <a:t>If you're gonna be a </a:t>
            </a:r>
            <a:r>
              <a:rPr lang="en-US" sz="2400" b="1" i="1" dirty="0"/>
              <a:t>leader on this team</a:t>
            </a:r>
            <a:r>
              <a:rPr lang="en-US" sz="2400" i="1" dirty="0"/>
              <a:t>, you have to ride for </a:t>
            </a:r>
          </a:p>
          <a:p>
            <a:pPr algn="ctr"/>
            <a:r>
              <a:rPr lang="en-US" sz="2400" i="1" dirty="0"/>
              <a:t>the brand </a:t>
            </a:r>
            <a:r>
              <a:rPr lang="en-US" sz="2400" b="1" i="1" dirty="0"/>
              <a:t>every time you suit up</a:t>
            </a:r>
            <a:r>
              <a:rPr lang="en-US" sz="2400" i="1" dirty="0"/>
              <a:t>.</a:t>
            </a:r>
            <a:endParaRPr lang="en-US" sz="2400" dirty="0"/>
          </a:p>
        </p:txBody>
      </p:sp>
    </p:spTree>
    <p:extLst>
      <p:ext uri="{BB962C8B-B14F-4D97-AF65-F5344CB8AC3E}">
        <p14:creationId xmlns:p14="http://schemas.microsoft.com/office/powerpoint/2010/main" val="86273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1025717" y="543355"/>
            <a:ext cx="7200897" cy="430285"/>
          </a:xfrm>
        </p:spPr>
        <p:txBody>
          <a:bodyPr>
            <a:noAutofit/>
          </a:bodyPr>
          <a:lstStyle/>
          <a:p>
            <a:r>
              <a:rPr lang="en-US" sz="2800" dirty="0"/>
              <a:t>What </a:t>
            </a:r>
            <a:r>
              <a:rPr lang="en-US" sz="2800"/>
              <a:t>it Means to Ride for the Brand</a:t>
            </a:r>
            <a:endParaRPr lang="en-US" sz="28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971550" y="1381559"/>
            <a:ext cx="7309229" cy="2681297"/>
          </a:xfrm>
        </p:spPr>
        <p:txBody>
          <a:bodyPr>
            <a:normAutofit fontScale="47500" lnSpcReduction="20000"/>
          </a:bodyPr>
          <a:lstStyle/>
          <a:p>
            <a:r>
              <a:rPr lang="en-US" sz="4875" dirty="0"/>
              <a:t>In the old west, when a cowboy rode for the brand, it meant that he had </a:t>
            </a:r>
            <a:r>
              <a:rPr lang="en-US" sz="4875" b="1" dirty="0"/>
              <a:t>signed on to the mission, goals and aims </a:t>
            </a:r>
            <a:r>
              <a:rPr lang="en-US" sz="4875" dirty="0"/>
              <a:t>of the ranch owner. It meant that he was </a:t>
            </a:r>
            <a:r>
              <a:rPr lang="en-US" sz="4875" b="1" dirty="0"/>
              <a:t>committed and that he was a dedicated team player. </a:t>
            </a:r>
            <a:r>
              <a:rPr lang="en-US" sz="4875" dirty="0"/>
              <a:t>It meant, in the words of Red Stegall, that he gave his promise to </a:t>
            </a:r>
            <a:r>
              <a:rPr lang="en-US" sz="4875" b="1" dirty="0"/>
              <a:t>protect the brand as though it were his own.</a:t>
            </a:r>
            <a:endParaRPr lang="en-US" dirty="0">
              <a:hlinkClick r:id="rId3">
                <a:extLst>
                  <a:ext uri="{A12FA001-AC4F-418D-AE19-62706E023703}">
                    <ahyp:hlinkClr xmlns:ahyp="http://schemas.microsoft.com/office/drawing/2018/hyperlinkcolor" val="tx"/>
                  </a:ext>
                </a:extLst>
              </a:hlinkClick>
            </a:endParaRPr>
          </a:p>
          <a:p>
            <a:pPr algn="r"/>
            <a:endParaRPr lang="en-US" b="0" i="0" u="none" strike="noStrike" dirty="0">
              <a:effectLst/>
              <a:hlinkClick r:id="rId3">
                <a:extLst>
                  <a:ext uri="{A12FA001-AC4F-418D-AE19-62706E023703}">
                    <ahyp:hlinkClr xmlns:ahyp="http://schemas.microsoft.com/office/drawing/2018/hyperlinkcolor" val="tx"/>
                  </a:ext>
                </a:extLst>
              </a:hlinkClick>
            </a:endParaRPr>
          </a:p>
          <a:p>
            <a:pPr algn="r"/>
            <a:br>
              <a:rPr lang="en-US" sz="3400" dirty="0">
                <a:hlinkClick r:id="rId3">
                  <a:extLst>
                    <a:ext uri="{A12FA001-AC4F-418D-AE19-62706E023703}">
                      <ahyp:hlinkClr xmlns:ahyp="http://schemas.microsoft.com/office/drawing/2018/hyperlinkcolor" val="tx"/>
                    </a:ext>
                  </a:extLst>
                </a:hlinkClick>
              </a:rPr>
            </a:br>
            <a:r>
              <a:rPr lang="en-US" sz="3400" dirty="0">
                <a:hlinkClick r:id="rId3">
                  <a:extLst>
                    <a:ext uri="{A12FA001-AC4F-418D-AE19-62706E023703}">
                      <ahyp:hlinkClr xmlns:ahyp="http://schemas.microsoft.com/office/drawing/2018/hyperlinkcolor" val="tx"/>
                    </a:ext>
                  </a:extLst>
                </a:hlinkClick>
              </a:rPr>
              <a:t>What It Means To Ride For The Brand - The Cowboy Accountant</a:t>
            </a:r>
            <a:r>
              <a:rPr lang="en-US" sz="3400" dirty="0"/>
              <a:t> </a:t>
            </a:r>
          </a:p>
          <a:p>
            <a:pPr algn="r"/>
            <a:r>
              <a:rPr lang="en-US" sz="3400" dirty="0"/>
              <a:t>Jun 13, 2018</a:t>
            </a:r>
            <a:endParaRPr lang="en-US" sz="3400" dirty="0">
              <a:hlinkClick r:id="rId3">
                <a:extLst>
                  <a:ext uri="{A12FA001-AC4F-418D-AE19-62706E023703}">
                    <ahyp:hlinkClr xmlns:ahyp="http://schemas.microsoft.com/office/drawing/2018/hyperlinkcolor" val="tx"/>
                  </a:ext>
                </a:extLst>
              </a:hlinkClick>
            </a:endParaRPr>
          </a:p>
          <a:p>
            <a:endParaRPr lang="en-US" i="1" dirty="0"/>
          </a:p>
        </p:txBody>
      </p:sp>
    </p:spTree>
    <p:extLst>
      <p:ext uri="{BB962C8B-B14F-4D97-AF65-F5344CB8AC3E}">
        <p14:creationId xmlns:p14="http://schemas.microsoft.com/office/powerpoint/2010/main" val="383620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Leadership Tenet - Ride for Brand">
            <a:hlinkClick r:id="" action="ppaction://media"/>
            <a:extLst>
              <a:ext uri="{FF2B5EF4-FFF2-40B4-BE49-F238E27FC236}">
                <a16:creationId xmlns:a16="http://schemas.microsoft.com/office/drawing/2014/main" id="{6D983BEB-B367-8784-6D5A-2D01655D01C3}"/>
              </a:ext>
            </a:extLst>
          </p:cNvPr>
          <p:cNvPicPr>
            <a:picLocks noRot="1" noChangeAspect="1"/>
          </p:cNvPicPr>
          <p:nvPr>
            <a:videoFile r:link="rId1"/>
          </p:nvPr>
        </p:nvPicPr>
        <p:blipFill>
          <a:blip r:embed="rId4"/>
          <a:stretch>
            <a:fillRect/>
          </a:stretch>
        </p:blipFill>
        <p:spPr>
          <a:xfrm>
            <a:off x="0" y="0"/>
            <a:ext cx="9129713" cy="5143500"/>
          </a:xfrm>
          <a:prstGeom prst="rect">
            <a:avLst/>
          </a:prstGeom>
        </p:spPr>
      </p:pic>
    </p:spTree>
    <p:extLst>
      <p:ext uri="{BB962C8B-B14F-4D97-AF65-F5344CB8AC3E}">
        <p14:creationId xmlns:p14="http://schemas.microsoft.com/office/powerpoint/2010/main" val="395496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br>
              <a:rPr lang="en-US" sz="2800" dirty="0"/>
            </a:br>
            <a:r>
              <a:rPr lang="en-US" sz="2800" dirty="0"/>
              <a:t>“We all win together, or we all lose together”</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535383"/>
            <a:ext cx="7886700" cy="3262312"/>
          </a:xfrm>
        </p:spPr>
        <p:txBody>
          <a:bodyPr>
            <a:normAutofit/>
          </a:bodyPr>
          <a:lstStyle/>
          <a:p>
            <a:r>
              <a:rPr lang="en-US" sz="2700" dirty="0"/>
              <a:t>“You’re riding for the brand. It’s just that simple. If the Clovis Unified School district wins, we all win. If the Clovis Unified School District loses, then we all lose.”</a:t>
            </a:r>
          </a:p>
          <a:p>
            <a:pPr algn="r"/>
            <a:br>
              <a:rPr lang="en-US" sz="2100" dirty="0"/>
            </a:br>
            <a:r>
              <a:rPr lang="en-US" sz="2100" dirty="0"/>
              <a:t>Dr. Jim Fugman</a:t>
            </a:r>
          </a:p>
        </p:txBody>
      </p:sp>
    </p:spTree>
    <p:extLst>
      <p:ext uri="{BB962C8B-B14F-4D97-AF65-F5344CB8AC3E}">
        <p14:creationId xmlns:p14="http://schemas.microsoft.com/office/powerpoint/2010/main" val="403868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a:t>
            </a:r>
          </a:p>
        </p:txBody>
      </p:sp>
    </p:spTree>
    <p:extLst>
      <p:ext uri="{BB962C8B-B14F-4D97-AF65-F5344CB8AC3E}">
        <p14:creationId xmlns:p14="http://schemas.microsoft.com/office/powerpoint/2010/main" val="166298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3726</TotalTime>
  <Words>1913</Words>
  <Application>Microsoft Macintosh PowerPoint</Application>
  <PresentationFormat>On-screen Show (16:9)</PresentationFormat>
  <Paragraphs>104</Paragraphs>
  <Slides>9</Slides>
  <Notes>9</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Ride for the Brand</vt:lpstr>
      <vt:lpstr>Ride for the Brand Values </vt:lpstr>
      <vt:lpstr> Ride for the Brand Defined</vt:lpstr>
      <vt:lpstr>What it Means to Ride for the Brand</vt:lpstr>
      <vt:lpstr>PowerPoint Presentation</vt:lpstr>
      <vt:lpstr> “We all win together, or we all lose together”</vt:lpstr>
      <vt:lpstr>End of Part 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36</cp:revision>
  <cp:lastPrinted>2023-08-20T21:12:14Z</cp:lastPrinted>
  <dcterms:modified xsi:type="dcterms:W3CDTF">2024-01-16T22:21:13Z</dcterms:modified>
</cp:coreProperties>
</file>